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60" r:id="rId2"/>
    <p:sldId id="257" r:id="rId3"/>
    <p:sldId id="258" r:id="rId4"/>
    <p:sldId id="327" r:id="rId5"/>
    <p:sldId id="333" r:id="rId6"/>
    <p:sldId id="259" r:id="rId7"/>
    <p:sldId id="261" r:id="rId8"/>
    <p:sldId id="332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Style léger 2 - Accentuation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2" autoAdjust="0"/>
    <p:restoredTop sz="94660"/>
  </p:normalViewPr>
  <p:slideViewPr>
    <p:cSldViewPr snapToGrid="0">
      <p:cViewPr varScale="1">
        <p:scale>
          <a:sx n="90" d="100"/>
          <a:sy n="90" d="100"/>
        </p:scale>
        <p:origin x="84" y="1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108A0-61BD-4565-AC83-4F0BA901504C}" type="datetimeFigureOut">
              <a:rPr lang="fr-FR" smtClean="0"/>
              <a:t>20/06/2019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B1473-CCED-43E3-9F21-3D195EC1126C}" type="slidenum">
              <a:rPr lang="fr-FR" smtClean="0"/>
              <a:t>‹N°›</a:t>
            </a:fld>
            <a:endParaRPr lang="fr-FR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13546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108A0-61BD-4565-AC83-4F0BA901504C}" type="datetimeFigureOut">
              <a:rPr lang="fr-FR" smtClean="0"/>
              <a:t>20/06/2019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B1473-CCED-43E3-9F21-3D195EC1126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960806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108A0-61BD-4565-AC83-4F0BA901504C}" type="datetimeFigureOut">
              <a:rPr lang="fr-FR" smtClean="0"/>
              <a:t>20/06/2019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B1473-CCED-43E3-9F21-3D195EC1126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179792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108A0-61BD-4565-AC83-4F0BA901504C}" type="datetimeFigureOut">
              <a:rPr lang="fr-FR" smtClean="0"/>
              <a:t>20/06/2019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B1473-CCED-43E3-9F21-3D195EC1126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541413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108A0-61BD-4565-AC83-4F0BA901504C}" type="datetimeFigureOut">
              <a:rPr lang="fr-FR" smtClean="0"/>
              <a:t>20/06/2019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B1473-CCED-43E3-9F21-3D195EC1126C}" type="slidenum">
              <a:rPr lang="fr-FR" smtClean="0"/>
              <a:t>‹N°›</a:t>
            </a:fld>
            <a:endParaRPr lang="fr-FR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98671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59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108A0-61BD-4565-AC83-4F0BA901504C}" type="datetimeFigureOut">
              <a:rPr lang="fr-FR" smtClean="0"/>
              <a:t>20/06/2019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B1473-CCED-43E3-9F21-3D195EC1126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531227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28676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108A0-61BD-4565-AC83-4F0BA901504C}" type="datetimeFigureOut">
              <a:rPr lang="fr-FR" smtClean="0"/>
              <a:t>20/06/2019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B1473-CCED-43E3-9F21-3D195EC1126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130112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108A0-61BD-4565-AC83-4F0BA901504C}" type="datetimeFigureOut">
              <a:rPr lang="fr-FR" smtClean="0"/>
              <a:t>20/06/2019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B1473-CCED-43E3-9F21-3D195EC1126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5727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108A0-61BD-4565-AC83-4F0BA901504C}" type="datetimeFigureOut">
              <a:rPr lang="fr-FR" smtClean="0"/>
              <a:t>20/06/2019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B1473-CCED-43E3-9F21-3D195EC1126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506525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007108A0-61BD-4565-AC83-4F0BA901504C}" type="datetimeFigureOut">
              <a:rPr lang="fr-FR" smtClean="0"/>
              <a:t>20/06/2019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0AB1473-CCED-43E3-9F21-3D195EC1126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691703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108A0-61BD-4565-AC83-4F0BA901504C}" type="datetimeFigureOut">
              <a:rPr lang="fr-FR" smtClean="0"/>
              <a:t>20/06/2019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B1473-CCED-43E3-9F21-3D195EC1126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288018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007108A0-61BD-4565-AC83-4F0BA901504C}" type="datetimeFigureOut">
              <a:rPr lang="fr-FR" smtClean="0"/>
              <a:t>20/06/2019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30AB1473-CCED-43E3-9F21-3D195EC1126C}" type="slidenum">
              <a:rPr lang="fr-FR" smtClean="0"/>
              <a:t>‹N°›</a:t>
            </a:fld>
            <a:endParaRPr lang="fr-FR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10039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11.png"/><Relationship Id="rId4" Type="http://schemas.microsoft.com/office/2007/relationships/hdphoto" Target="../media/hdphoto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20938F1-536B-441F-85AD-67EA776696C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Phénomènes interfaciaux impliquant des fluides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4B47B16-70E9-4727-BA18-AB263999E32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Agrégation 2019</a:t>
            </a:r>
          </a:p>
        </p:txBody>
      </p:sp>
    </p:spTree>
    <p:extLst>
      <p:ext uri="{BB962C8B-B14F-4D97-AF65-F5344CB8AC3E}">
        <p14:creationId xmlns:p14="http://schemas.microsoft.com/office/powerpoint/2010/main" val="6719539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DFEA56C-895A-436D-A8EE-BA9FDE456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Valeurs de tensions de surface</a:t>
            </a:r>
          </a:p>
        </p:txBody>
      </p:sp>
      <p:graphicFrame>
        <p:nvGraphicFramePr>
          <p:cNvPr id="4" name="Espace réservé du contenu 3">
            <a:extLst>
              <a:ext uri="{FF2B5EF4-FFF2-40B4-BE49-F238E27FC236}">
                <a16:creationId xmlns:a16="http://schemas.microsoft.com/office/drawing/2014/main" id="{162ADF65-9DCD-493B-A76A-258D1318CE7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87395505"/>
              </p:ext>
            </p:extLst>
          </p:nvPr>
        </p:nvGraphicFramePr>
        <p:xfrm>
          <a:off x="2590800" y="1875242"/>
          <a:ext cx="7010400" cy="39301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200">
                  <a:extLst>
                    <a:ext uri="{9D8B030D-6E8A-4147-A177-3AD203B41FA5}">
                      <a16:colId xmlns:a16="http://schemas.microsoft.com/office/drawing/2014/main" val="1170905128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2584495514"/>
                    </a:ext>
                  </a:extLst>
                </a:gridCol>
              </a:tblGrid>
              <a:tr h="527716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Matériau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Tension superficielle γ (J/m</a:t>
                      </a:r>
                      <a:r>
                        <a:rPr lang="fr-FR" baseline="30000" dirty="0"/>
                        <a:t>2</a:t>
                      </a:r>
                      <a:r>
                        <a:rPr lang="fr-FR" dirty="0"/>
                        <a:t>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4375117"/>
                  </a:ext>
                </a:extLst>
              </a:tr>
              <a:tr h="56707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Métaux liquides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0,07 – 2,5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4719673"/>
                  </a:ext>
                </a:extLst>
              </a:tr>
              <a:tr h="56707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Liquides organiques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0,05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89541275"/>
                  </a:ext>
                </a:extLst>
              </a:tr>
              <a:tr h="56707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Sels fondus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0,1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40742835"/>
                  </a:ext>
                </a:extLst>
              </a:tr>
              <a:tr h="56707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Huiles, silicones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0,02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1321639"/>
                  </a:ext>
                </a:extLst>
              </a:tr>
              <a:tr h="56707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Eau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0,07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38493215"/>
                  </a:ext>
                </a:extLst>
              </a:tr>
              <a:tr h="56707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Verre fondu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0,1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782416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052019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152BC3A-0859-46C0-B8FF-12FDE8FF0C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Surfaces minimales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2D6DA01A-0B92-4AB9-B2F4-7EF7E4EE80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4650" y="1850526"/>
            <a:ext cx="4961268" cy="4071884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820F39F9-77B3-4002-BA29-BBF3061410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9078" y="1884248"/>
            <a:ext cx="4088273" cy="4064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8377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re 1">
            <a:extLst>
              <a:ext uri="{FF2B5EF4-FFF2-40B4-BE49-F238E27FC236}">
                <a16:creationId xmlns:a16="http://schemas.microsoft.com/office/drawing/2014/main" id="{D095C22B-A59F-4611-B4BF-EA7DFDA9B41F}"/>
              </a:ext>
            </a:extLst>
          </p:cNvPr>
          <p:cNvSpPr txBox="1">
            <a:spLocks/>
          </p:cNvSpPr>
          <p:nvPr/>
        </p:nvSpPr>
        <p:spPr>
          <a:xfrm>
            <a:off x="767370" y="490024"/>
            <a:ext cx="10055781" cy="721024"/>
          </a:xfrm>
          <a:prstGeom prst="rect">
            <a:avLst/>
          </a:prstGeom>
        </p:spPr>
        <p:txBody>
          <a:bodyPr/>
          <a:lstStyle>
            <a:lvl1pPr algn="l" defTabSz="914126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799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Origine microscopique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A654B158-F4DA-4A45-B15E-67D82C8A89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136" y="1556793"/>
            <a:ext cx="7861704" cy="4102311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A20A3E7C-09BB-4E99-8893-58A323A12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A013F82-EE5E-44EE-A61D-E31C6657F26F}" type="slidenum">
              <a:rPr lang="fr-FR" noProof="0" smtClean="0"/>
              <a:t>4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4137745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re 1">
            <a:extLst>
              <a:ext uri="{FF2B5EF4-FFF2-40B4-BE49-F238E27FC236}">
                <a16:creationId xmlns:a16="http://schemas.microsoft.com/office/drawing/2014/main" id="{D095C22B-A59F-4611-B4BF-EA7DFDA9B41F}"/>
              </a:ext>
            </a:extLst>
          </p:cNvPr>
          <p:cNvSpPr txBox="1">
            <a:spLocks/>
          </p:cNvSpPr>
          <p:nvPr/>
        </p:nvSpPr>
        <p:spPr>
          <a:xfrm>
            <a:off x="767370" y="490024"/>
            <a:ext cx="10055781" cy="721024"/>
          </a:xfrm>
          <a:prstGeom prst="rect">
            <a:avLst/>
          </a:prstGeom>
        </p:spPr>
        <p:txBody>
          <a:bodyPr/>
          <a:lstStyle>
            <a:lvl1pPr algn="l" defTabSz="914126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799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Capillarité et gravité</a:t>
            </a:r>
          </a:p>
        </p:txBody>
      </p: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E0844159-1F89-4A1B-AFBD-C224D23FB44C}"/>
              </a:ext>
            </a:extLst>
          </p:cNvPr>
          <p:cNvGrpSpPr/>
          <p:nvPr/>
        </p:nvGrpSpPr>
        <p:grpSpPr>
          <a:xfrm>
            <a:off x="1343472" y="1628800"/>
            <a:ext cx="8928992" cy="3888432"/>
            <a:chOff x="1341884" y="1628800"/>
            <a:chExt cx="8928992" cy="3888432"/>
          </a:xfrm>
        </p:grpSpPr>
        <p:pic>
          <p:nvPicPr>
            <p:cNvPr id="4" name="Image 3">
              <a:extLst>
                <a:ext uri="{FF2B5EF4-FFF2-40B4-BE49-F238E27FC236}">
                  <a16:creationId xmlns:a16="http://schemas.microsoft.com/office/drawing/2014/main" id="{780C032A-9E50-46DB-954E-378A3FC3F9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24572" y="1628800"/>
              <a:ext cx="8139679" cy="3888432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7EAF157-A8C0-42F1-B07D-85BFA25D4C76}"/>
                </a:ext>
              </a:extLst>
            </p:cNvPr>
            <p:cNvSpPr/>
            <p:nvPr/>
          </p:nvSpPr>
          <p:spPr>
            <a:xfrm>
              <a:off x="8254652" y="5229200"/>
              <a:ext cx="2016224" cy="2880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FE47A33-523E-47F2-832A-59A84EF16A61}"/>
                </a:ext>
              </a:extLst>
            </p:cNvPr>
            <p:cNvSpPr/>
            <p:nvPr/>
          </p:nvSpPr>
          <p:spPr>
            <a:xfrm>
              <a:off x="1341884" y="4581128"/>
              <a:ext cx="2016224" cy="2880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DD90F6A6-0E1D-4A6C-BFB0-324BCFB452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A013F82-EE5E-44EE-A61D-E31C6657F26F}" type="slidenum">
              <a:rPr lang="fr-FR" noProof="0" smtClean="0"/>
              <a:t>5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179837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8284ADF-2EEC-436D-8405-174D7283C8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Loi de Jurin</a:t>
            </a:r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B95025F2-80C9-4FC8-9E81-3FCA26FA78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16981" y="1846263"/>
            <a:ext cx="3018363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2144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3D0C7E1-9935-4BC9-98CB-98A2B0D5F3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Rayleigh-Taylor</a:t>
            </a:r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1EBE5DFD-DF3F-4E50-9D5E-CA42A9FE3B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12933" y="2101760"/>
            <a:ext cx="6026460" cy="3511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5483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re 1">
            <a:extLst>
              <a:ext uri="{FF2B5EF4-FFF2-40B4-BE49-F238E27FC236}">
                <a16:creationId xmlns:a16="http://schemas.microsoft.com/office/drawing/2014/main" id="{D095C22B-A59F-4611-B4BF-EA7DFDA9B41F}"/>
              </a:ext>
            </a:extLst>
          </p:cNvPr>
          <p:cNvSpPr txBox="1">
            <a:spLocks/>
          </p:cNvSpPr>
          <p:nvPr/>
        </p:nvSpPr>
        <p:spPr>
          <a:xfrm>
            <a:off x="767370" y="490024"/>
            <a:ext cx="10055781" cy="721024"/>
          </a:xfrm>
          <a:prstGeom prst="rect">
            <a:avLst/>
          </a:prstGeom>
        </p:spPr>
        <p:txBody>
          <a:bodyPr/>
          <a:lstStyle>
            <a:lvl1pPr algn="l" defTabSz="914126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799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Instabilité de Rayleigh-Plateau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72349CFD-1136-42B2-B5ED-C29147FA463B}"/>
                  </a:ext>
                </a:extLst>
              </p:cNvPr>
              <p:cNvSpPr txBox="1"/>
              <p:nvPr/>
            </p:nvSpPr>
            <p:spPr>
              <a:xfrm>
                <a:off x="8112225" y="2636912"/>
                <a:ext cx="2124749" cy="14351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fr-FR" sz="2000" i="1"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  <m:r>
                        <a:rPr lang="fr-FR" sz="200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fr-F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fr-FR" sz="2000" i="1">
                              <a:latin typeface="Cambria Math" panose="02040503050406030204" pitchFamily="18" charset="0"/>
                            </a:rPr>
                            <m:t>𝑒𝑥𝑡</m:t>
                          </m:r>
                        </m:sub>
                      </m:sSub>
                      <m:r>
                        <a:rPr lang="fr-FR" sz="20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000" i="1">
                              <a:latin typeface="Cambria Math" panose="02040503050406030204" pitchFamily="18" charset="0"/>
                            </a:rPr>
                            <m:t>𝛾</m:t>
                          </m:r>
                        </m:num>
                        <m:den>
                          <m:r>
                            <a:rPr lang="fr-FR" sz="2000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fr-FR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fr-FR" sz="2000" i="1">
                              <a:latin typeface="Cambria Math" panose="02040503050406030204" pitchFamily="18" charset="0"/>
                            </a:rPr>
                            <m:t>𝜂</m:t>
                          </m:r>
                        </m:den>
                      </m:f>
                    </m:oMath>
                  </m:oMathPara>
                </a14:m>
                <a:endParaRPr lang="fr-FR" sz="2000" dirty="0"/>
              </a:p>
              <a:p>
                <a:endParaRPr lang="fr-FR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fr-FR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</m:sub>
                      </m:sSub>
                      <m:r>
                        <a:rPr lang="fr-FR" sz="200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fr-FR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fr-FR" sz="2000" i="1">
                              <a:latin typeface="Cambria Math" panose="02040503050406030204" pitchFamily="18" charset="0"/>
                            </a:rPr>
                            <m:t>𝑒𝑥𝑡</m:t>
                          </m:r>
                        </m:sub>
                      </m:sSub>
                      <m:r>
                        <a:rPr lang="fr-FR" sz="20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000" i="1">
                              <a:latin typeface="Cambria Math" panose="02040503050406030204" pitchFamily="18" charset="0"/>
                            </a:rPr>
                            <m:t>𝛾</m:t>
                          </m:r>
                        </m:num>
                        <m:den>
                          <m:r>
                            <a:rPr lang="fr-FR" sz="2000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fr-FR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fr-FR" sz="2000" i="1">
                              <a:latin typeface="Cambria Math" panose="02040503050406030204" pitchFamily="18" charset="0"/>
                            </a:rPr>
                            <m:t>𝜂</m:t>
                          </m:r>
                        </m:den>
                      </m:f>
                    </m:oMath>
                  </m:oMathPara>
                </a14:m>
                <a:endParaRPr lang="fr-FR" sz="2000" dirty="0"/>
              </a:p>
            </p:txBody>
          </p:sp>
        </mc:Choice>
        <mc:Fallback xmlns="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72349CFD-1136-42B2-B5ED-C29147FA46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2225" y="2636912"/>
                <a:ext cx="2124749" cy="143513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e 9">
            <a:extLst>
              <a:ext uri="{FF2B5EF4-FFF2-40B4-BE49-F238E27FC236}">
                <a16:creationId xmlns:a16="http://schemas.microsoft.com/office/drawing/2014/main" id="{EF2A7F74-9828-40C9-990D-9B6A0C6B6166}"/>
              </a:ext>
            </a:extLst>
          </p:cNvPr>
          <p:cNvGrpSpPr/>
          <p:nvPr/>
        </p:nvGrpSpPr>
        <p:grpSpPr>
          <a:xfrm>
            <a:off x="3071665" y="1469486"/>
            <a:ext cx="4343067" cy="4707857"/>
            <a:chOff x="3790156" y="1412776"/>
            <a:chExt cx="4343067" cy="4707857"/>
          </a:xfrm>
        </p:grpSpPr>
        <p:grpSp>
          <p:nvGrpSpPr>
            <p:cNvPr id="7" name="Groupe 6">
              <a:extLst>
                <a:ext uri="{FF2B5EF4-FFF2-40B4-BE49-F238E27FC236}">
                  <a16:creationId xmlns:a16="http://schemas.microsoft.com/office/drawing/2014/main" id="{D3D53DFE-7FEF-4D4D-B78B-9FDE815323B1}"/>
                </a:ext>
              </a:extLst>
            </p:cNvPr>
            <p:cNvGrpSpPr/>
            <p:nvPr/>
          </p:nvGrpSpPr>
          <p:grpSpPr>
            <a:xfrm>
              <a:off x="3790156" y="1412776"/>
              <a:ext cx="4343067" cy="4707857"/>
              <a:chOff x="3922878" y="1412776"/>
              <a:chExt cx="4343067" cy="4707857"/>
            </a:xfrm>
          </p:grpSpPr>
          <p:pic>
            <p:nvPicPr>
              <p:cNvPr id="3" name="Image 2">
                <a:extLst>
                  <a:ext uri="{FF2B5EF4-FFF2-40B4-BE49-F238E27FC236}">
                    <a16:creationId xmlns:a16="http://schemas.microsoft.com/office/drawing/2014/main" id="{BF038F3D-9ECF-4236-8E7A-FA4DCBFEED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harpenSoften amount="25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22878" y="1412776"/>
                <a:ext cx="4343067" cy="4707857"/>
              </a:xfrm>
              <a:prstGeom prst="rect">
                <a:avLst/>
              </a:prstGeom>
            </p:spPr>
          </p:pic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8E168626-626E-474D-A5D9-9E4567D1F2F2}"/>
                  </a:ext>
                </a:extLst>
              </p:cNvPr>
              <p:cNvSpPr/>
              <p:nvPr/>
            </p:nvSpPr>
            <p:spPr>
              <a:xfrm>
                <a:off x="5950396" y="2636912"/>
                <a:ext cx="792088" cy="259228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90AE1CBA-BA49-4F63-A863-90B0F9673BF1}"/>
                    </a:ext>
                  </a:extLst>
                </p:cNvPr>
                <p:cNvSpPr/>
                <p:nvPr/>
              </p:nvSpPr>
              <p:spPr>
                <a:xfrm>
                  <a:off x="5886930" y="2636912"/>
                  <a:ext cx="685893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20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fr-FR" sz="2000" i="1">
                                <a:latin typeface="Cambria Math" panose="02040503050406030204" pitchFamily="18" charset="0"/>
                              </a:rPr>
                              <m:t>𝑒𝑥𝑡</m:t>
                            </m:r>
                          </m:sub>
                        </m:sSub>
                      </m:oMath>
                    </m:oMathPara>
                  </a14:m>
                  <a:endParaRPr lang="fr-FR" sz="2000" dirty="0"/>
                </a:p>
              </p:txBody>
            </p:sp>
          </mc:Choice>
          <mc:Fallback xmlns="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90AE1CBA-BA49-4F63-A863-90B0F9673BF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86930" y="2636912"/>
                  <a:ext cx="685893" cy="400110"/>
                </a:xfrm>
                <a:prstGeom prst="rect">
                  <a:avLst/>
                </a:prstGeom>
                <a:blipFill>
                  <a:blip r:embed="rId5"/>
                  <a:stretch>
                    <a:fillRect b="-7692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84C3C2E5-DFB1-44D2-9C88-AC1521236BA4}"/>
                  </a:ext>
                </a:extLst>
              </p:cNvPr>
              <p:cNvSpPr txBox="1"/>
              <p:nvPr/>
            </p:nvSpPr>
            <p:spPr>
              <a:xfrm>
                <a:off x="8209239" y="4581128"/>
                <a:ext cx="2027735" cy="5304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i="1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  <m:borderBox>
                        <m:borderBoxPr>
                          <m:ctrlPr>
                            <a:rPr lang="fr-FR" sz="2800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borderBoxPr>
                        <m:e>
                          <m:sSub>
                            <m:sSubPr>
                              <m:ctrlPr>
                                <a:rPr lang="fr-FR" sz="2800" i="1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800" i="1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fr-FR" sz="2800" i="1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b>
                          </m:sSub>
                          <m:r>
                            <a:rPr lang="fr-FR" sz="2800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&gt;</m:t>
                          </m:r>
                          <m:sSub>
                            <m:sSubPr>
                              <m:ctrlPr>
                                <a:rPr lang="fr-FR" sz="2800" i="1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800" i="1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fr-FR" sz="2800" i="1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b>
                          </m:sSub>
                        </m:e>
                      </m:borderBox>
                    </m:oMath>
                  </m:oMathPara>
                </a14:m>
                <a:endParaRPr lang="fr-FR" sz="2800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84C3C2E5-DFB1-44D2-9C88-AC1521236B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9239" y="4581128"/>
                <a:ext cx="2027735" cy="53046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67254737-1C0D-41FB-8BB0-28B48B125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A013F82-EE5E-44EE-A61D-E31C6657F26F}" type="slidenum">
              <a:rPr lang="fr-FR" noProof="0" smtClean="0"/>
              <a:t>8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99448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Rétrospective">
  <a:themeElements>
    <a:clrScheme name="Rétrospective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étrospectiv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étrospective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492</TotalTime>
  <Words>71</Words>
  <Application>Microsoft Office PowerPoint</Application>
  <PresentationFormat>Grand écran</PresentationFormat>
  <Paragraphs>31</Paragraphs>
  <Slides>8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8</vt:i4>
      </vt:variant>
    </vt:vector>
  </HeadingPairs>
  <TitlesOfParts>
    <vt:vector size="12" baseType="lpstr">
      <vt:lpstr>Calibri</vt:lpstr>
      <vt:lpstr>Calibri Light</vt:lpstr>
      <vt:lpstr>Cambria Math</vt:lpstr>
      <vt:lpstr>Rétrospective</vt:lpstr>
      <vt:lpstr>Phénomènes interfaciaux impliquant des fluides</vt:lpstr>
      <vt:lpstr>Valeurs de tensions de surface</vt:lpstr>
      <vt:lpstr>Surfaces minimales</vt:lpstr>
      <vt:lpstr>Présentation PowerPoint</vt:lpstr>
      <vt:lpstr>Présentation PowerPoint</vt:lpstr>
      <vt:lpstr>Loi de Jurin</vt:lpstr>
      <vt:lpstr>Rayleigh-Taylor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Phénomènes de transport</dc:title>
  <dc:creator>Hugo Roussille</dc:creator>
  <cp:lastModifiedBy>Hugo Roussille</cp:lastModifiedBy>
  <cp:revision>49</cp:revision>
  <dcterms:created xsi:type="dcterms:W3CDTF">2019-01-13T22:00:56Z</dcterms:created>
  <dcterms:modified xsi:type="dcterms:W3CDTF">2019-06-20T14:58:36Z</dcterms:modified>
</cp:coreProperties>
</file>